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15.png" Type="http://schemas.openxmlformats.org/officeDocument/2006/relationships/image"/><Relationship Id="rId5" Target="../embeddings/oleObject3.bin" Type="http://schemas.openxmlformats.org/officeDocument/2006/relationships/oleObject"/><Relationship Id="rId6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186607" y="6465009"/>
          <a:ext cx="6826578" cy="3223869"/>
        </p:xfrm>
        <a:graphic>
          <a:graphicData uri="http://schemas.openxmlformats.org/drawingml/2006/table">
            <a:tbl>
              <a:tblPr/>
              <a:tblGrid>
                <a:gridCol w="6826578"/>
              </a:tblGrid>
              <a:tr h="3223869">
                <a:tc>
                  <a:txBody>
                    <a:bodyPr anchor="t" rtlCol="false"/>
                    <a:lstStyle/>
                    <a:p>
                      <a:pPr algn="l" marL="459023" indent="-229511" lvl="1">
                        <a:lnSpc>
                          <a:spcPts val="2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Output: Vector with 6 binary attributes:</a:t>
                      </a:r>
                      <a:endParaRPr lang="en-US" sz="1100"/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Lighting Even and Frontal</a:t>
                      </a:r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Background Clean and Non-Distracting</a:t>
                      </a:r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Business or Professional Attire Visible</a:t>
                      </a:r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Neutral Professional Facial Expression</a:t>
                      </a:r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Face Properly Framed and Centered</a:t>
                      </a:r>
                    </a:p>
                    <a:p>
                      <a:pPr algn="l" marL="1377068" indent="-344267" lvl="3">
                        <a:lnSpc>
                          <a:spcPts val="2976"/>
                        </a:lnSpc>
                        <a:buFont typeface="Arial"/>
                        <a:buChar char="￭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Image Sharpness High</a:t>
                      </a:r>
                    </a:p>
                    <a:p>
                      <a:pPr algn="l">
                        <a:lnSpc>
                          <a:spcPts val="2976"/>
                        </a:lnSpc>
                      </a:pPr>
                    </a:p>
                  </a:txBody>
                  <a:tcPr marL="90005" marR="90005" marT="90005" marB="90005" anchor="ctr">
                    <a:lnL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86607" y="5476262"/>
          <a:ext cx="6826578" cy="995897"/>
        </p:xfrm>
        <a:graphic>
          <a:graphicData uri="http://schemas.openxmlformats.org/drawingml/2006/table">
            <a:tbl>
              <a:tblPr/>
              <a:tblGrid>
                <a:gridCol w="6826578"/>
              </a:tblGrid>
              <a:tr h="995897">
                <a:tc>
                  <a:txBody>
                    <a:bodyPr anchor="t" rtlCol="false"/>
                    <a:lstStyle/>
                    <a:p>
                      <a:pPr algn="l" marL="459023" indent="-229511" lvl="1">
                        <a:lnSpc>
                          <a:spcPts val="2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Input:</a:t>
                      </a:r>
                      <a:endParaRPr lang="en-US" sz="1100"/>
                    </a:p>
                    <a:p>
                      <a:pPr algn="l" marL="918045" indent="-306015" lvl="2">
                        <a:lnSpc>
                          <a:spcPts val="2976"/>
                        </a:lnSpc>
                        <a:buFont typeface="Arial"/>
                        <a:buChar char="⚬"/>
                      </a:pPr>
                      <a:r>
                        <a:rPr lang="en-US" b="true" sz="2126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 single headshot image.</a:t>
                      </a:r>
                    </a:p>
                  </a:txBody>
                  <a:tcPr marL="90005" marR="90005" marT="90005" marB="90005" anchor="ctr">
                    <a:lnL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251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1285321" y="414824"/>
            <a:ext cx="4629150" cy="4629150"/>
          </a:xfrm>
          <a:custGeom>
            <a:avLst/>
            <a:gdLst/>
            <a:ahLst/>
            <a:cxnLst/>
            <a:rect r="r" b="b" t="t" l="l"/>
            <a:pathLst>
              <a:path h="4629150" w="4629150">
                <a:moveTo>
                  <a:pt x="0" y="0"/>
                </a:moveTo>
                <a:lnTo>
                  <a:pt x="4629150" y="0"/>
                </a:lnTo>
                <a:lnTo>
                  <a:pt x="4629150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6266" y="354378"/>
            <a:ext cx="8618664" cy="930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b="true" sz="3070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Motivation:</a:t>
            </a:r>
            <a:r>
              <a:rPr lang="en-US" sz="307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LinkedIn/corporate headshots require specific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quality standards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Manual review is time-consuming and subjective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No existing labeled datasets for professional portrait attributes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                  </a:t>
            </a:r>
          </a:p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b="true" sz="3072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Project Definition:</a:t>
            </a: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Build a model that automatically evaluates 6 quality attributes of profession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 po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trait 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hoto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                  </a:t>
            </a:r>
          </a:p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b="true" sz="3072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Models:</a:t>
            </a: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Swin Transformer Tiny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(28M parameters, pre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 </a:t>
            </a:r>
            <a:r>
              <a:rPr lang="en-US" b="true" sz="2410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Ima</a:t>
            </a:r>
            <a:r>
              <a:rPr lang="en-US" b="true" sz="2410" u="none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g</a:t>
            </a:r>
            <a:r>
              <a:rPr lang="en-US" b="true" sz="2410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eNet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)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- 6 inde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endent bina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 cla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ssi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ficati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heads     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                  </a:t>
            </a:r>
          </a:p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b="true" sz="3072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Data:</a:t>
            </a:r>
            <a:r>
              <a:rPr lang="en-US" b="true" sz="30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Source: 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FFHQ da</a:t>
            </a:r>
            <a:r>
              <a:rPr lang="en-US" b="true" sz="2410" u="none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ase</a:t>
            </a:r>
            <a:r>
              <a:rPr lang="en-US" b="true" sz="2410" u="none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(70,000 h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gh-quality face images)     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Gene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d: Around 6k labeled synthetic port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its via Ge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ini API                                                                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- Lab</a:t>
            </a:r>
            <a:r>
              <a:rPr lang="en-US" b="true" sz="2410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ls: 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6 bin</a:t>
            </a:r>
            <a:r>
              <a:rPr lang="en-US" b="true" sz="2410" u="none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a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ry att</a:t>
            </a:r>
            <a:r>
              <a:rPr lang="en-US" b="true" sz="2410" u="none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ib</a:t>
            </a:r>
            <a:r>
              <a:rPr lang="en-US" b="true" sz="2410" u="none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u</a:t>
            </a:r>
            <a:r>
              <a:rPr lang="en-US" b="true" sz="2410">
                <a:solidFill>
                  <a:srgbClr val="5E17EB"/>
                </a:solidFill>
                <a:latin typeface="Arimo Bold"/>
                <a:ea typeface="Arimo Bold"/>
                <a:cs typeface="Arimo Bold"/>
                <a:sym typeface="Arimo Bold"/>
              </a:rPr>
              <a:t>tes per image</a:t>
            </a:r>
            <a:r>
              <a:rPr lang="en-US" b="true" sz="24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7526"/>
            <a:ext cx="18288000" cy="9486900"/>
          </a:xfrm>
          <a:custGeom>
            <a:avLst/>
            <a:gdLst/>
            <a:ahLst/>
            <a:cxnLst/>
            <a:rect r="r" b="b" t="t" l="l"/>
            <a:pathLst>
              <a:path h="9486900" w="182880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891210" y="2082344"/>
          <a:ext cx="3771900" cy="3771900"/>
        </p:xfrm>
        <a:graphic>
          <a:graphicData uri="http://schemas.openxmlformats.org/presentationml/2006/ole">
            <p:oleObj imgW="4521200" imgH="452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3071598" y="1028700"/>
            <a:ext cx="4628109" cy="8454553"/>
          </a:xfrm>
          <a:custGeom>
            <a:avLst/>
            <a:gdLst/>
            <a:ahLst/>
            <a:cxnLst/>
            <a:rect r="r" b="b" t="t" l="l"/>
            <a:pathLst>
              <a:path h="8454553" w="4628109">
                <a:moveTo>
                  <a:pt x="0" y="0"/>
                </a:moveTo>
                <a:lnTo>
                  <a:pt x="4628109" y="0"/>
                </a:lnTo>
                <a:lnTo>
                  <a:pt x="4628109" y="8454553"/>
                </a:lnTo>
                <a:lnTo>
                  <a:pt x="0" y="845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61" t="0" r="-9042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989" y="325429"/>
            <a:ext cx="4101246" cy="6098506"/>
          </a:xfrm>
          <a:custGeom>
            <a:avLst/>
            <a:gdLst/>
            <a:ahLst/>
            <a:cxnLst/>
            <a:rect r="r" b="b" t="t" l="l"/>
            <a:pathLst>
              <a:path h="6098506" w="4101246">
                <a:moveTo>
                  <a:pt x="0" y="0"/>
                </a:moveTo>
                <a:lnTo>
                  <a:pt x="4101246" y="0"/>
                </a:lnTo>
                <a:lnTo>
                  <a:pt x="4101246" y="6098506"/>
                </a:lnTo>
                <a:lnTo>
                  <a:pt x="0" y="609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989" y="7707865"/>
            <a:ext cx="12641114" cy="214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786" indent="-265893" lvl="1">
              <a:lnSpc>
                <a:spcPts val="3448"/>
              </a:lnSpc>
              <a:buFont typeface="Arial"/>
              <a:buChar char="•"/>
            </a:pPr>
            <a:r>
              <a:rPr lang="en-US" b="true" sz="246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Successf</a:t>
            </a:r>
            <a:r>
              <a:rPr lang="en-US" b="true" sz="246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ully generated a large-scale synthetic dataset of 9,761 professional portraits</a:t>
            </a:r>
          </a:p>
          <a:p>
            <a:pPr algn="l" marL="531786" indent="-265893" lvl="1">
              <a:lnSpc>
                <a:spcPts val="3448"/>
              </a:lnSpc>
              <a:buFont typeface="Arial"/>
              <a:buChar char="•"/>
            </a:pPr>
            <a:r>
              <a:rPr lang="en-US" b="true" sz="246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Perfect Match From ~15% to ~70% perfect match score by label verification, (Fixed 2,319 mislabeled images (82.8% of "bad framing" were actually good), Framing Balancing, Threshold Tuning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736708"/>
            <a:ext cx="9525" cy="70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46769" y="230179"/>
            <a:ext cx="5298565" cy="150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1"/>
              </a:lnSpc>
              <a:spcBef>
                <a:spcPct val="0"/>
              </a:spcBef>
            </a:pPr>
            <a:r>
              <a:rPr lang="en-US" b="true" sz="4265" u="sng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From ~15% to ~70%</a:t>
            </a:r>
          </a:p>
          <a:p>
            <a:pPr algn="ctr">
              <a:lnSpc>
                <a:spcPts val="5971"/>
              </a:lnSpc>
              <a:spcBef>
                <a:spcPct val="0"/>
              </a:spcBef>
            </a:pPr>
            <a:r>
              <a:rPr lang="en-US" b="true" sz="4265" u="sng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 perfect match score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6080" y="0"/>
            <a:ext cx="6796154" cy="3501203"/>
          </a:xfrm>
          <a:custGeom>
            <a:avLst/>
            <a:gdLst/>
            <a:ahLst/>
            <a:cxnLst/>
            <a:rect r="r" b="b" t="t" l="l"/>
            <a:pathLst>
              <a:path h="3501203" w="6796154">
                <a:moveTo>
                  <a:pt x="0" y="0"/>
                </a:moveTo>
                <a:lnTo>
                  <a:pt x="6796154" y="0"/>
                </a:lnTo>
                <a:lnTo>
                  <a:pt x="6796154" y="3501203"/>
                </a:lnTo>
                <a:lnTo>
                  <a:pt x="0" y="350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966" t="-10539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9345" y="3501203"/>
            <a:ext cx="9164680" cy="6785797"/>
          </a:xfrm>
          <a:custGeom>
            <a:avLst/>
            <a:gdLst/>
            <a:ahLst/>
            <a:cxnLst/>
            <a:rect r="r" b="b" t="t" l="l"/>
            <a:pathLst>
              <a:path h="6785797" w="9164680">
                <a:moveTo>
                  <a:pt x="0" y="0"/>
                </a:moveTo>
                <a:lnTo>
                  <a:pt x="9164681" y="0"/>
                </a:lnTo>
                <a:lnTo>
                  <a:pt x="9164681" y="6785797"/>
                </a:lnTo>
                <a:lnTo>
                  <a:pt x="0" y="678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968472"/>
            <a:ext cx="7117215" cy="7191124"/>
          </a:xfrm>
          <a:custGeom>
            <a:avLst/>
            <a:gdLst/>
            <a:ahLst/>
            <a:cxnLst/>
            <a:rect r="r" b="b" t="t" l="l"/>
            <a:pathLst>
              <a:path h="7191124" w="7117215">
                <a:moveTo>
                  <a:pt x="0" y="0"/>
                </a:moveTo>
                <a:lnTo>
                  <a:pt x="7117215" y="0"/>
                </a:lnTo>
                <a:lnTo>
                  <a:pt x="7117215" y="7191125"/>
                </a:lnTo>
                <a:lnTo>
                  <a:pt x="0" y="719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76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061" y="-79731"/>
            <a:ext cx="6387208" cy="3245487"/>
          </a:xfrm>
          <a:custGeom>
            <a:avLst/>
            <a:gdLst/>
            <a:ahLst/>
            <a:cxnLst/>
            <a:rect r="r" b="b" t="t" l="l"/>
            <a:pathLst>
              <a:path h="3245487" w="6387208">
                <a:moveTo>
                  <a:pt x="0" y="0"/>
                </a:moveTo>
                <a:lnTo>
                  <a:pt x="6387208" y="0"/>
                </a:lnTo>
                <a:lnTo>
                  <a:pt x="6387208" y="3245486"/>
                </a:lnTo>
                <a:lnTo>
                  <a:pt x="0" y="324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966" t="-7401" r="0" b="-10083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49840" y="1028700"/>
            <a:ext cx="1172353" cy="965468"/>
            <a:chOff x="0" y="0"/>
            <a:chExt cx="6477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B5846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032234" y="530850"/>
            <a:ext cx="4448747" cy="4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  <a:spcBef>
                <a:spcPct val="0"/>
              </a:spcBef>
            </a:pPr>
            <a:r>
              <a:rPr lang="en-US" b="true" sz="279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Framing GenAI examples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416512" cy="10287000"/>
          </a:xfrm>
          <a:custGeom>
            <a:avLst/>
            <a:gdLst/>
            <a:ahLst/>
            <a:cxnLst/>
            <a:rect r="r" b="b" t="t" l="l"/>
            <a:pathLst>
              <a:path h="10287000" w="9416512">
                <a:moveTo>
                  <a:pt x="0" y="0"/>
                </a:moveTo>
                <a:lnTo>
                  <a:pt x="9416512" y="0"/>
                </a:lnTo>
                <a:lnTo>
                  <a:pt x="94165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32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1142" y="2260932"/>
            <a:ext cx="7801431" cy="8026068"/>
          </a:xfrm>
          <a:custGeom>
            <a:avLst/>
            <a:gdLst/>
            <a:ahLst/>
            <a:cxnLst/>
            <a:rect r="r" b="b" t="t" l="l"/>
            <a:pathLst>
              <a:path h="8026068" w="7801431">
                <a:moveTo>
                  <a:pt x="0" y="0"/>
                </a:moveTo>
                <a:lnTo>
                  <a:pt x="7801431" y="0"/>
                </a:lnTo>
                <a:lnTo>
                  <a:pt x="7801431" y="8026068"/>
                </a:lnTo>
                <a:lnTo>
                  <a:pt x="0" y="8026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17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68147" y="109036"/>
            <a:ext cx="8094382" cy="148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b="true" sz="284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OVERALL ACCURACY (Hamming)            97.0%</a:t>
            </a:r>
          </a:p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b="true" sz="284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EXACT MATCH (all 6 correct)                     83.3%</a:t>
            </a:r>
          </a:p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b="true" sz="284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MACRO F1 SCORE                                     0.982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3193" y="527132"/>
            <a:ext cx="11484807" cy="8832997"/>
          </a:xfrm>
          <a:custGeom>
            <a:avLst/>
            <a:gdLst/>
            <a:ahLst/>
            <a:cxnLst/>
            <a:rect r="r" b="b" t="t" l="l"/>
            <a:pathLst>
              <a:path h="8832997" w="11484807">
                <a:moveTo>
                  <a:pt x="0" y="0"/>
                </a:moveTo>
                <a:lnTo>
                  <a:pt x="11484807" y="0"/>
                </a:lnTo>
                <a:lnTo>
                  <a:pt x="11484807" y="8832997"/>
                </a:lnTo>
                <a:lnTo>
                  <a:pt x="0" y="8832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787" r="-340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3696"/>
            <a:ext cx="5351860" cy="9759868"/>
          </a:xfrm>
          <a:custGeom>
            <a:avLst/>
            <a:gdLst/>
            <a:ahLst/>
            <a:cxnLst/>
            <a:rect r="r" b="b" t="t" l="l"/>
            <a:pathLst>
              <a:path h="9759868" w="5351860">
                <a:moveTo>
                  <a:pt x="0" y="0"/>
                </a:moveTo>
                <a:lnTo>
                  <a:pt x="5351860" y="0"/>
                </a:lnTo>
                <a:lnTo>
                  <a:pt x="5351860" y="9759869"/>
                </a:lnTo>
                <a:lnTo>
                  <a:pt x="0" y="9759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611" t="0" r="-8469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90489" y="426843"/>
            <a:ext cx="6454756" cy="6068574"/>
          </a:xfrm>
          <a:custGeom>
            <a:avLst/>
            <a:gdLst/>
            <a:ahLst/>
            <a:cxnLst/>
            <a:rect r="r" b="b" t="t" l="l"/>
            <a:pathLst>
              <a:path h="6068574" w="6454756">
                <a:moveTo>
                  <a:pt x="0" y="0"/>
                </a:moveTo>
                <a:lnTo>
                  <a:pt x="6454756" y="0"/>
                </a:lnTo>
                <a:lnTo>
                  <a:pt x="6454756" y="6068574"/>
                </a:lnTo>
                <a:lnTo>
                  <a:pt x="0" y="606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8661" y="426843"/>
            <a:ext cx="6333166" cy="4051950"/>
          </a:xfrm>
          <a:custGeom>
            <a:avLst/>
            <a:gdLst/>
            <a:ahLst/>
            <a:cxnLst/>
            <a:rect r="r" b="b" t="t" l="l"/>
            <a:pathLst>
              <a:path h="4051950" w="6333166">
                <a:moveTo>
                  <a:pt x="0" y="0"/>
                </a:moveTo>
                <a:lnTo>
                  <a:pt x="6333167" y="0"/>
                </a:lnTo>
                <a:lnTo>
                  <a:pt x="6333167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90489" y="7469634"/>
            <a:ext cx="7497511" cy="178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  <a:spcBef>
                <a:spcPct val="0"/>
              </a:spcBef>
            </a:pPr>
            <a:r>
              <a:rPr lang="en-US" b="true" sz="34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Overall Accuracy 93.89%  </a:t>
            </a:r>
          </a:p>
          <a:p>
            <a:pPr algn="ctr">
              <a:lnSpc>
                <a:spcPts val="4798"/>
              </a:lnSpc>
              <a:spcBef>
                <a:spcPct val="0"/>
              </a:spcBef>
            </a:pPr>
            <a:r>
              <a:rPr lang="en-US" b="true" sz="34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Perfect Image Ratio:69.86%</a:t>
            </a:r>
          </a:p>
          <a:p>
            <a:pPr algn="ctr">
              <a:lnSpc>
                <a:spcPts val="4798"/>
              </a:lnSpc>
              <a:spcBef>
                <a:spcPct val="0"/>
              </a:spcBef>
            </a:pPr>
            <a:r>
              <a:rPr lang="en-US" b="true" sz="34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4945708"/>
            <a:ext cx="10790489" cy="5341292"/>
          </a:xfrm>
          <a:custGeom>
            <a:avLst/>
            <a:gdLst/>
            <a:ahLst/>
            <a:cxnLst/>
            <a:rect r="r" b="b" t="t" l="l"/>
            <a:pathLst>
              <a:path h="5341292" w="10790489">
                <a:moveTo>
                  <a:pt x="0" y="0"/>
                </a:moveTo>
                <a:lnTo>
                  <a:pt x="10790489" y="0"/>
                </a:lnTo>
                <a:lnTo>
                  <a:pt x="10790489" y="5341292"/>
                </a:lnTo>
                <a:lnTo>
                  <a:pt x="0" y="534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17154" y="201427"/>
          <a:ext cx="3771900" cy="3143250"/>
        </p:xfrm>
        <a:graphic>
          <a:graphicData uri="http://schemas.openxmlformats.org/presentationml/2006/ole">
            <p:oleObj imgW="4521200" imgH="3886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517154" y="4897265"/>
          <a:ext cx="5657850" cy="3771900"/>
        </p:xfrm>
        <a:graphic>
          <a:graphicData uri="http://schemas.openxmlformats.org/presentationml/2006/ole">
            <p:oleObj imgW="6781800" imgH="4902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1834396" y="4428056"/>
            <a:ext cx="4827412" cy="4827412"/>
          </a:xfrm>
          <a:custGeom>
            <a:avLst/>
            <a:gdLst/>
            <a:ahLst/>
            <a:cxnLst/>
            <a:rect r="r" b="b" t="t" l="l"/>
            <a:pathLst>
              <a:path h="4827412" w="4827412">
                <a:moveTo>
                  <a:pt x="0" y="0"/>
                </a:moveTo>
                <a:lnTo>
                  <a:pt x="4827412" y="0"/>
                </a:lnTo>
                <a:lnTo>
                  <a:pt x="4827412" y="4827413"/>
                </a:lnTo>
                <a:lnTo>
                  <a:pt x="0" y="482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DAG-3G6Om1M</dc:identifier>
  <dcterms:modified xsi:type="dcterms:W3CDTF">2011-08-01T06:04:30Z</dcterms:modified>
  <cp:revision>1</cp:revision>
  <dc:title>Professional Image Classification</dc:title>
</cp:coreProperties>
</file>